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Corbel" panose="020B050302020402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iC7pe9GyiWXZ2GXto3s6KdRufN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95" name="Google Shape;9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2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9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>
            <a:spLocks noGrp="1"/>
          </p:cNvSpPr>
          <p:nvPr>
            <p:ph type="body" idx="1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59595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Google Shape;26;p21"/>
          <p:cNvSpPr txBox="1">
            <a:spLocks noGrp="1"/>
          </p:cNvSpPr>
          <p:nvPr>
            <p:ph type="body" idx="2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body" idx="3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body" idx="2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1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body" idx="1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>
            <a:spLocks noGrp="1"/>
          </p:cNvSpPr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2" name="Google Shape;72;p26"/>
          <p:cNvSpPr>
            <a:spLocks noGrp="1"/>
          </p:cNvSpPr>
          <p:nvPr>
            <p:ph type="chart" idx="2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6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75" name="Google Shape;75;p26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pictures">
  <p:cSld name="3 picture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l="39835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>
            <a:spLocks noGrp="1"/>
          </p:cNvSpPr>
          <p:nvPr>
            <p:ph type="pic" idx="2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>
            <a:spLocks noGrp="1"/>
          </p:cNvSpPr>
          <p:nvPr>
            <p:ph type="pic" idx="3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>
            <a:spLocks noGrp="1"/>
          </p:cNvSpPr>
          <p:nvPr>
            <p:ph type="pic" idx="4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>
            <a:spLocks noGrp="1"/>
          </p:cNvSpPr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body" idx="1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4" name="Google Shape;84;p27"/>
          <p:cNvSpPr txBox="1">
            <a:spLocks noGrp="1"/>
          </p:cNvSpPr>
          <p:nvPr>
            <p:ph type="body" idx="5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5" name="Google Shape;85;p27"/>
          <p:cNvSpPr txBox="1">
            <a:spLocks noGrp="1"/>
          </p:cNvSpPr>
          <p:nvPr>
            <p:ph type="body" idx="6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ftr" idx="11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sldNum" idx="12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dt" idx="10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1">
            <a:alphaModFix/>
          </a:blip>
          <a:srcRect l="39835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>
            <a:spLocks noGrp="1"/>
          </p:cNvSpPr>
          <p:nvPr>
            <p:ph type="title"/>
          </p:nvPr>
        </p:nvSpPr>
        <p:spPr>
          <a:xfrm>
            <a:off x="3264567" y="1182249"/>
            <a:ext cx="8927433" cy="325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ADAPTABILIDAD</a:t>
            </a:r>
            <a:endParaRPr dirty="0"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descr="Logotipo&#10;&#10;El contenido generado por IA puede ser incorrecto.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9052" y="718271"/>
            <a:ext cx="3353895" cy="335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"/>
          <p:cNvSpPr txBox="1"/>
          <p:nvPr/>
        </p:nvSpPr>
        <p:spPr>
          <a:xfrm>
            <a:off x="3601053" y="281276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3" name="Google Shape;173;p10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0"/>
          <p:cNvSpPr txBox="1"/>
          <p:nvPr/>
        </p:nvSpPr>
        <p:spPr>
          <a:xfrm>
            <a:off x="918560" y="1831918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PRACTICAR LA ADAPTABILIDAD MENTAL
Pregúntate: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"¿Qué más podría ser cierto?"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"¿Qué estoy asumiendo?"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"¿Cuál es otra forma de resolver esto?"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"¿Cómo puedo adaptarme en lugar de resistirme?"</a:t>
            </a:r>
            <a:endParaRPr dirty="0"/>
          </a:p>
        </p:txBody>
      </p:sp>
      <p:pic>
        <p:nvPicPr>
          <p:cNvPr id="175" name="Google Shape;175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2600" y="1285240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"/>
          <p:cNvSpPr txBox="1"/>
          <p:nvPr/>
        </p:nvSpPr>
        <p:spPr>
          <a:xfrm>
            <a:off x="3514865" y="274271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1" name="Google Shape;181;p11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1"/>
          <p:cNvSpPr txBox="1"/>
          <p:nvPr/>
        </p:nvSpPr>
        <p:spPr>
          <a:xfrm>
            <a:off x="952901" y="1949084"/>
            <a:ext cx="6172200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DEJAR IR PARA CRECER
La </a:t>
            </a:r>
            <a:r>
              <a:rPr lang="es-ES" sz="1800" b="1" dirty="0" err="1">
                <a:latin typeface="Corbel"/>
                <a:ea typeface="Corbel"/>
                <a:cs typeface="Corbel"/>
                <a:sym typeface="Corbel"/>
              </a:rPr>
              <a:t>adaptabilidada</a:t>
            </a: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 menudo requiere liberar: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•Expectativas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Planes fijos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Control sobre los demás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Hábitos obsoletos
Dejar ir crea espacio para mejores soluciones.</a:t>
            </a:r>
            <a:endParaRPr dirty="0"/>
          </a:p>
        </p:txBody>
      </p:sp>
      <p:pic>
        <p:nvPicPr>
          <p:cNvPr id="183" name="Google Shape;18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4792" y="1716137"/>
            <a:ext cx="469900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"/>
          <p:cNvSpPr txBox="1"/>
          <p:nvPr/>
        </p:nvSpPr>
        <p:spPr>
          <a:xfrm>
            <a:off x="3456758" y="374650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9" name="Google Shape;189;p12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2"/>
          <p:cNvSpPr txBox="1"/>
          <p:nvPr/>
        </p:nvSpPr>
        <p:spPr>
          <a:xfrm>
            <a:off x="1120751" y="2049463"/>
            <a:ext cx="5691529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MICROEJERCICIO: CÁMBIALO
Intente hacer una tarea diaria de manera diferente (por ejemplo, su ruta, rutina, redacción).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La incomodidad es parte del aprendizaje.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Una pequeña flexibilidad genera un gran cambio.</a:t>
            </a:r>
            <a:endParaRPr dirty="0"/>
          </a:p>
        </p:txBody>
      </p:sp>
      <p:pic>
        <p:nvPicPr>
          <p:cNvPr id="191" name="Google Shape;191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2549" y="1503430"/>
            <a:ext cx="4411504" cy="4411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"/>
          <p:cNvSpPr txBox="1"/>
          <p:nvPr/>
        </p:nvSpPr>
        <p:spPr>
          <a:xfrm>
            <a:off x="3558044" y="207713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7" name="Google Shape;197;p13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3"/>
          <p:cNvSpPr txBox="1"/>
          <p:nvPr/>
        </p:nvSpPr>
        <p:spPr>
          <a:xfrm>
            <a:off x="961568" y="1882526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ADAPTABILIDAD EMOCIONAL
Ser flexible emocionalmente significa: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Sentir tus sentimientos sin quedarte atascado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Regular sin suprimir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Responder en lugar de reaccionar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9" name="Google Shape;19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31432" y="1287352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4"/>
          <p:cNvSpPr txBox="1"/>
          <p:nvPr/>
        </p:nvSpPr>
        <p:spPr>
          <a:xfrm>
            <a:off x="3401194" y="178545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5" name="Google Shape;205;p14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4"/>
          <p:cNvSpPr txBox="1"/>
          <p:nvPr/>
        </p:nvSpPr>
        <p:spPr>
          <a:xfrm>
            <a:off x="1065187" y="1951672"/>
            <a:ext cx="5200859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ADAPTABILIDAD Y RESILIENCIA
Las personas flexibles se recuperan más rápido después de los contratiempos.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Pueden cambiar de dirección sin perder la motivación.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La adaptabilidad es la base del crecimiento sostenible.</a:t>
            </a:r>
            <a:endParaRPr dirty="0"/>
          </a:p>
        </p:txBody>
      </p:sp>
      <p:pic>
        <p:nvPicPr>
          <p:cNvPr id="207" name="Google Shape;207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3407" y="1853358"/>
            <a:ext cx="4699000" cy="300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5"/>
          <p:cNvSpPr txBox="1"/>
          <p:nvPr/>
        </p:nvSpPr>
        <p:spPr>
          <a:xfrm>
            <a:off x="3390106" y="361156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3" name="Google Shape;213;p15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5"/>
          <p:cNvSpPr txBox="1"/>
          <p:nvPr/>
        </p:nvSpPr>
        <p:spPr>
          <a:xfrm>
            <a:off x="698267" y="1877378"/>
            <a:ext cx="61722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ADAPTABILIDAD E IDENTIDAD
Sus valores permanecen constantes, pero sus comportamientos y roles pueden evolucionar.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Crecer significa actualizar quién eres sin traicionar tu esencia.</a:t>
            </a:r>
            <a:endParaRPr dirty="0"/>
          </a:p>
        </p:txBody>
      </p:sp>
      <p:pic>
        <p:nvPicPr>
          <p:cNvPr id="215" name="Google Shape;215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70467" y="1282204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6"/>
          <p:cNvSpPr txBox="1"/>
          <p:nvPr/>
        </p:nvSpPr>
        <p:spPr>
          <a:xfrm>
            <a:off x="3390106" y="361156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1" name="Google Shape;221;p16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6"/>
          <p:cNvSpPr txBox="1"/>
          <p:nvPr/>
        </p:nvSpPr>
        <p:spPr>
          <a:xfrm>
            <a:off x="1764030" y="2551837"/>
            <a:ext cx="866394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CONCLUSIÓN
La adaptabilidad no es debilidad, es fuerza de respuesta.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Te ayuda a navegar por la complejidad, liderar con gracia y evolucionar sin miedo.
"El bambú que se dobla es más fuerte que el roble que resiste“, proverbio japonés</a:t>
            </a:r>
            <a:endParaRPr sz="1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"/>
          <p:cNvSpPr txBox="1">
            <a:spLocks noGrp="1"/>
          </p:cNvSpPr>
          <p:nvPr>
            <p:ph type="body" idx="1"/>
          </p:nvPr>
        </p:nvSpPr>
        <p:spPr>
          <a:xfrm>
            <a:off x="261938" y="1749425"/>
            <a:ext cx="11385550" cy="808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67"/>
              <a:buFont typeface="Noto Sans Symbols"/>
              <a:buNone/>
            </a:pPr>
            <a:r>
              <a:rPr lang="es-ES" sz="2667" dirty="0">
                <a:solidFill>
                  <a:srgbClr val="000000"/>
                </a:solidFill>
              </a:rPr>
              <a:t>Referencias</a:t>
            </a:r>
            <a:endParaRPr dirty="0"/>
          </a:p>
        </p:txBody>
      </p:sp>
      <p:pic>
        <p:nvPicPr>
          <p:cNvPr id="228" name="Google Shape;22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7"/>
          <p:cNvSpPr txBox="1"/>
          <p:nvPr/>
        </p:nvSpPr>
        <p:spPr>
          <a:xfrm>
            <a:off x="3360738" y="175419"/>
            <a:ext cx="7670800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0" name="Google Shape;230;p17" descr="Logotipo&#10;&#10;El contenido generado por IA puede ser incorrecto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7"/>
          <p:cNvSpPr txBox="1"/>
          <p:nvPr/>
        </p:nvSpPr>
        <p:spPr>
          <a:xfrm>
            <a:off x="1023937" y="3146376"/>
            <a:ext cx="8601325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Kashdan, T.B., &amp; Rottenberg, J. (2010). “Psychological Flexibility as a Fundamental Aspect of Health.” </a:t>
            </a:r>
            <a:r>
              <a:rPr lang="es-ES" sz="18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Clinical Psychology Review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Hayes, S.C. (2016). </a:t>
            </a:r>
            <a:r>
              <a:rPr lang="es-ES" sz="18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Get Out of Your Mind and Into Your Life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Southwick, S., &amp; Charney, D. (2012). </a:t>
            </a:r>
            <a:r>
              <a:rPr lang="es-ES" sz="18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Resilience: The Science of Mastering Life's Greatest Challenges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PositivePsychology – Flexibility Toolkit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MindTools – Adaptability Skills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8"/>
          <p:cNvSpPr txBox="1"/>
          <p:nvPr/>
        </p:nvSpPr>
        <p:spPr>
          <a:xfrm>
            <a:off x="1954213" y="3227294"/>
            <a:ext cx="8764587" cy="1379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lang="es-ES" sz="4667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lang="es-ES" sz="4667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lang="es-ES" sz="4700" b="1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8" name="Google Shape;238;p18"/>
          <p:cNvSpPr txBox="1"/>
          <p:nvPr/>
        </p:nvSpPr>
        <p:spPr>
          <a:xfrm>
            <a:off x="174625" y="5124450"/>
            <a:ext cx="7153275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s-ES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Descargo de responsabilidad: La publicación ha sido elaborada con el apoyo del Programa Erasmus + de la Unión Europea. El contenido de esta página es responsabilidad exclusiva de los socios y no puede considerarse en modo alguno como un reflejo de los puntos de vista de la AN y de la Comisión</a:t>
            </a:r>
            <a:r>
              <a:rPr lang="es-ES" sz="1400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. </a:t>
            </a:r>
            <a:endParaRPr dirty="0"/>
          </a:p>
        </p:txBody>
      </p:sp>
      <p:pic>
        <p:nvPicPr>
          <p:cNvPr id="239" name="Google Shape;239;p18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/>
          <p:nvPr/>
        </p:nvSpPr>
        <p:spPr>
          <a:xfrm>
            <a:off x="3161809" y="336869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09" name="Google Shape;109;p2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"/>
          <p:cNvSpPr txBox="1"/>
          <p:nvPr/>
        </p:nvSpPr>
        <p:spPr>
          <a:xfrm>
            <a:off x="2941721" y="2347573"/>
            <a:ext cx="61722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Objetivo: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Aprender a adaptarse al cambio, ajustar los planes y mantenerse mental y emocionalmente ágil en situaciones inciertas o en evolución.</a:t>
            </a:r>
            <a:endParaRPr sz="1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/>
          <p:nvPr/>
        </p:nvSpPr>
        <p:spPr>
          <a:xfrm>
            <a:off x="3489000" y="255313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6" name="Google Shape;116;p3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3"/>
          <p:cNvSpPr txBox="1"/>
          <p:nvPr/>
        </p:nvSpPr>
        <p:spPr>
          <a:xfrm>
            <a:off x="1152993" y="1930126"/>
            <a:ext cx="5202087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OBJETIVOS
• Comprender el papel de la adaptabilidad en la vida personal y profesional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Identificar patrones de pensamiento rígidos y su impacto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Practique el cambio de perspectivas y la adaptación del comportamiento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Cultivar la apertura, la creatividad y la resiliencia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8" name="Google Shape;118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9440" y="1411990"/>
            <a:ext cx="4582160" cy="4582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/>
          <p:nvPr/>
        </p:nvSpPr>
        <p:spPr>
          <a:xfrm>
            <a:off x="3342338" y="194443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4" name="Google Shape;124;p4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4"/>
          <p:cNvSpPr txBox="1"/>
          <p:nvPr/>
        </p:nvSpPr>
        <p:spPr>
          <a:xfrm>
            <a:off x="698267" y="1869256"/>
            <a:ext cx="61722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¿QUÉ ES LA ADAPTABILIDAD?
La adaptabilidad es la capacidad de adaptar sus pensamientos, comportamientos y emociones a situaciones o demandas cambiantes.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Es lo opuesto al pensamiento rígido: se trata de ajustarse sin perder la dirección.</a:t>
            </a:r>
            <a:endParaRPr dirty="0"/>
          </a:p>
        </p:txBody>
      </p:sp>
      <p:pic>
        <p:nvPicPr>
          <p:cNvPr id="126" name="Google Shape;126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65038" y="1274082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"/>
          <p:cNvSpPr txBox="1"/>
          <p:nvPr/>
        </p:nvSpPr>
        <p:spPr>
          <a:xfrm>
            <a:off x="3402012" y="164305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2" name="Google Shape;132;p5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5"/>
          <p:cNvSpPr txBox="1"/>
          <p:nvPr/>
        </p:nvSpPr>
        <p:spPr>
          <a:xfrm>
            <a:off x="1066006" y="1839118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POR QUÉ ES IMPORTANTE
• Permite la resolución creativa de problemas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Reduce la angustia emocional en el cambio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Fortalece la colaboración y el trabajo en equipo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Apoya el bienestar mental y la resiliencia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4" name="Google Shape;134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06803" y="1243944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/>
          <p:nvPr/>
        </p:nvSpPr>
        <p:spPr>
          <a:xfrm>
            <a:off x="4961445" y="225877"/>
            <a:ext cx="6172199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0" name="Google Shape;140;p6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 txBox="1"/>
          <p:nvPr/>
        </p:nvSpPr>
        <p:spPr>
          <a:xfrm>
            <a:off x="998621" y="2094773"/>
            <a:ext cx="5699359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ADAPTABILIDAD VS RIGIDEZ
🟢 Adaptable: "¿Cuál es otra forma de ver esto?"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🔴 Rígido: "Debe ser así o no funcionará".
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La adaptabilidad mental no significa estar de acuerdo con todo, significa considerar alternativas.</a:t>
            </a:r>
            <a:endParaRPr dirty="0"/>
          </a:p>
        </p:txBody>
      </p:sp>
      <p:pic>
        <p:nvPicPr>
          <p:cNvPr id="142" name="Google Shape;142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01180" y="1900690"/>
            <a:ext cx="4699000" cy="264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 txBox="1"/>
          <p:nvPr/>
        </p:nvSpPr>
        <p:spPr>
          <a:xfrm>
            <a:off x="3772398" y="207962"/>
            <a:ext cx="7672388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9" name="Google Shape;149;p7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7"/>
          <p:cNvSpPr txBox="1"/>
          <p:nvPr/>
        </p:nvSpPr>
        <p:spPr>
          <a:xfrm>
            <a:off x="998621" y="1882775"/>
            <a:ext cx="61722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SIGNOS DE PENSAMIENTO FLEXIBLE
• Disposición para ajustar los planes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Curiosidad por otras perspectivas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Capacidad para recuperarse de la decepción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Apertura a la retroalimentación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1" name="Google Shape;151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45786" y="1287601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"/>
          <p:cNvSpPr txBox="1"/>
          <p:nvPr/>
        </p:nvSpPr>
        <p:spPr>
          <a:xfrm>
            <a:off x="3579813" y="296862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7" name="Google Shape;157;p8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8"/>
          <p:cNvSpPr txBox="1"/>
          <p:nvPr/>
        </p:nvSpPr>
        <p:spPr>
          <a:xfrm>
            <a:off x="1243806" y="1971675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¿QUÉ BLOQUEA LA ADAPTABILIDAD?
• Miedo al fracaso o a la incertidumbre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Necesidad de control o perfección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Sobrecarga emocional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Pensamiento en blanco y negro
Estos son normales pero se pueden desaprender</a:t>
            </a:r>
            <a:r>
              <a:rPr lang="es-ES" sz="1800" b="0" i="0" u="none" strike="noStrike" dirty="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.</a:t>
            </a:r>
            <a:endParaRPr dirty="0"/>
          </a:p>
        </p:txBody>
      </p:sp>
      <p:pic>
        <p:nvPicPr>
          <p:cNvPr id="159" name="Google Shape;159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62830" y="1457710"/>
            <a:ext cx="4577330" cy="45773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"/>
          <p:cNvSpPr txBox="1"/>
          <p:nvPr/>
        </p:nvSpPr>
        <p:spPr>
          <a:xfrm>
            <a:off x="3516390" y="215862"/>
            <a:ext cx="7672387" cy="167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rbel"/>
              <a:buNone/>
            </a:pPr>
            <a: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ADAPTABILIDAD</a:t>
            </a:r>
            <a:br>
              <a:rPr lang="es-ES" sz="4267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sz="4267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5" name="Google Shape;165;p9" descr="Logotipo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9"/>
          <p:cNvSpPr txBox="1"/>
          <p:nvPr/>
        </p:nvSpPr>
        <p:spPr>
          <a:xfrm>
            <a:off x="1003223" y="1890675"/>
            <a:ext cx="61722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ADAPTABILIDAD EN LOS EQUIPOS
Un equipo flexible: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Ajusta roles y tareas cuando es necesario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Se comunica abiertamente durante el cambio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Mantiene el enfoque mientras se adapta</a:t>
            </a:r>
            <a:br>
              <a:rPr lang="es-ES" sz="1800" b="1" dirty="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 b="1" dirty="0">
                <a:latin typeface="Corbel"/>
                <a:ea typeface="Corbel"/>
                <a:cs typeface="Corbel"/>
                <a:sym typeface="Corbel"/>
              </a:rPr>
              <a:t>• Se apoyan mutuamente emocionalmente</a:t>
            </a:r>
            <a:endParaRPr sz="1800" b="0" i="0" u="none" strike="noStrike" dirty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7" name="Google Shape;167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10680" y="1366270"/>
            <a:ext cx="4699000" cy="4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752</Words>
  <Application>Microsoft Office PowerPoint</Application>
  <PresentationFormat>Panorámica</PresentationFormat>
  <Paragraphs>45</Paragraphs>
  <Slides>18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Corbel</vt:lpstr>
      <vt:lpstr>Arial</vt:lpstr>
      <vt:lpstr>Noto Sans Symbols</vt:lpstr>
      <vt:lpstr>Calibri</vt:lpstr>
      <vt:lpstr>Frame</vt:lpstr>
      <vt:lpstr>ADAPTABILIDAD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 and F</dc:creator>
  <cp:lastModifiedBy>rociotrigueros@aprofem.org</cp:lastModifiedBy>
  <cp:revision>1</cp:revision>
  <dcterms:created xsi:type="dcterms:W3CDTF">2019-04-23T12:14:49Z</dcterms:created>
  <dcterms:modified xsi:type="dcterms:W3CDTF">2025-10-27T12:41:44Z</dcterms:modified>
</cp:coreProperties>
</file>